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5" r:id="rId5"/>
    <p:sldId id="261" r:id="rId6"/>
    <p:sldId id="259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7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E269D01E-BC32-4049-B463-5C60D7B0CCD2}" styleName="테마 스타일 2 - 강조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1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좀비</c:v>
                </c:pt>
                <c:pt idx="1">
                  <c:v>식물</c:v>
                </c:pt>
                <c:pt idx="2">
                  <c:v>UI</c:v>
                </c:pt>
                <c:pt idx="3">
                  <c:v>씬</c:v>
                </c:pt>
                <c:pt idx="4">
                  <c:v>컨트롤</c:v>
                </c:pt>
                <c:pt idx="5">
                  <c:v>게임 기능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20</c:v>
                </c:pt>
                <c:pt idx="1">
                  <c:v>40</c:v>
                </c:pt>
                <c:pt idx="2">
                  <c:v>60</c:v>
                </c:pt>
                <c:pt idx="3">
                  <c:v>60</c:v>
                </c:pt>
                <c:pt idx="4">
                  <c:v>100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46-4606-A39A-D77B9E8082E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좀비</c:v>
                </c:pt>
                <c:pt idx="1">
                  <c:v>식물</c:v>
                </c:pt>
                <c:pt idx="2">
                  <c:v>UI</c:v>
                </c:pt>
                <c:pt idx="3">
                  <c:v>씬</c:v>
                </c:pt>
                <c:pt idx="4">
                  <c:v>컨트롤</c:v>
                </c:pt>
                <c:pt idx="5">
                  <c:v>게임 기능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1-8346-4606-A39A-D77B9E8082E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열2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좀비</c:v>
                </c:pt>
                <c:pt idx="1">
                  <c:v>식물</c:v>
                </c:pt>
                <c:pt idx="2">
                  <c:v>UI</c:v>
                </c:pt>
                <c:pt idx="3">
                  <c:v>씬</c:v>
                </c:pt>
                <c:pt idx="4">
                  <c:v>컨트롤</c:v>
                </c:pt>
                <c:pt idx="5">
                  <c:v>게임 기능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2-8346-4606-A39A-D77B9E8082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72515344"/>
        <c:axId val="572515016"/>
      </c:barChart>
      <c:catAx>
        <c:axId val="5725153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102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  <a:cs typeface="+mn-cs"/>
              </a:defRPr>
            </a:pPr>
            <a:endParaRPr lang="ko-KR"/>
          </a:p>
        </c:txPr>
        <c:crossAx val="572515016"/>
        <c:crosses val="autoZero"/>
        <c:auto val="1"/>
        <c:lblAlgn val="ctr"/>
        <c:lblOffset val="100"/>
        <c:noMultiLvlLbl val="0"/>
      </c:catAx>
      <c:valAx>
        <c:axId val="57251501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720000" spcFirstLastPara="1" vertOverflow="ellipsis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  <a:cs typeface="+mn-cs"/>
              </a:defRPr>
            </a:pPr>
            <a:endParaRPr lang="ko-KR"/>
          </a:p>
        </c:txPr>
        <c:crossAx val="572515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5048309178743963E-2"/>
          <c:y val="4.9792040976821383E-2"/>
          <c:w val="0.92891304347826087"/>
          <c:h val="0.8172442591221367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9월4주차</c:v>
                </c:pt>
                <c:pt idx="1">
                  <c:v>10월1주차</c:v>
                </c:pt>
                <c:pt idx="2">
                  <c:v>11월1주차</c:v>
                </c:pt>
                <c:pt idx="3">
                  <c:v>11월2주차</c:v>
                </c:pt>
                <c:pt idx="4">
                  <c:v>11월3주차</c:v>
                </c:pt>
                <c:pt idx="5">
                  <c:v>11월4주차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</c:v>
                </c:pt>
                <c:pt idx="1">
                  <c:v>6</c:v>
                </c:pt>
                <c:pt idx="2">
                  <c:v>1</c:v>
                </c:pt>
                <c:pt idx="3">
                  <c:v>1</c:v>
                </c:pt>
                <c:pt idx="4">
                  <c:v>13</c:v>
                </c:pt>
                <c:pt idx="5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69-4370-8CCB-891FBD70991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9월4주차</c:v>
                </c:pt>
                <c:pt idx="1">
                  <c:v>10월1주차</c:v>
                </c:pt>
                <c:pt idx="2">
                  <c:v>11월1주차</c:v>
                </c:pt>
                <c:pt idx="3">
                  <c:v>11월2주차</c:v>
                </c:pt>
                <c:pt idx="4">
                  <c:v>11월3주차</c:v>
                </c:pt>
                <c:pt idx="5">
                  <c:v>11월4주차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1-2069-4370-8CCB-891FBD70991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열2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9월4주차</c:v>
                </c:pt>
                <c:pt idx="1">
                  <c:v>10월1주차</c:v>
                </c:pt>
                <c:pt idx="2">
                  <c:v>11월1주차</c:v>
                </c:pt>
                <c:pt idx="3">
                  <c:v>11월2주차</c:v>
                </c:pt>
                <c:pt idx="4">
                  <c:v>11월3주차</c:v>
                </c:pt>
                <c:pt idx="5">
                  <c:v>11월4주차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2-2069-4370-8CCB-891FBD7099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9"/>
        <c:overlap val="100"/>
        <c:axId val="845679504"/>
        <c:axId val="845679176"/>
      </c:barChart>
      <c:catAx>
        <c:axId val="845679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  <a:cs typeface="+mn-cs"/>
              </a:defRPr>
            </a:pPr>
            <a:endParaRPr lang="ko-KR"/>
          </a:p>
        </c:txPr>
        <c:crossAx val="845679176"/>
        <c:crosses val="autoZero"/>
        <c:auto val="1"/>
        <c:lblAlgn val="ctr"/>
        <c:lblOffset val="100"/>
        <c:noMultiLvlLbl val="0"/>
      </c:catAx>
      <c:valAx>
        <c:axId val="845679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  <a:cs typeface="+mn-cs"/>
              </a:defRPr>
            </a:pPr>
            <a:endParaRPr lang="ko-KR"/>
          </a:p>
        </c:txPr>
        <c:crossAx val="845679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170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2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96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198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514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111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064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403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456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258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711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3B9DC-2840-4F73-98F0-1434BD847572}" type="datetimeFigureOut">
              <a:rPr lang="ko-KR" altLang="en-US" smtClean="0"/>
              <a:t>2020-11-23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DAE55-344E-4A1E-AD64-BCE117705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5366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F0E78B-E59D-4BAB-839C-370799F14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4640"/>
            <a:ext cx="9144000" cy="2180893"/>
          </a:xfrm>
        </p:spPr>
        <p:txBody>
          <a:bodyPr/>
          <a:lstStyle/>
          <a:p>
            <a:r>
              <a:rPr lang="en-US" altLang="ko-KR" dirty="0">
                <a:solidFill>
                  <a:srgbClr val="7878EE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2D </a:t>
            </a:r>
            <a:r>
              <a:rPr lang="ko-KR" altLang="en-US" dirty="0">
                <a:solidFill>
                  <a:srgbClr val="7878EE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게임프로그래밍</a:t>
            </a:r>
            <a:br>
              <a:rPr lang="en-US" altLang="ko-KR" dirty="0">
                <a:solidFill>
                  <a:srgbClr val="7878EE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</a:br>
            <a:r>
              <a:rPr lang="en-US" altLang="ko-KR" dirty="0">
                <a:solidFill>
                  <a:srgbClr val="7878EE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</a:t>
            </a:r>
            <a:r>
              <a:rPr lang="ko-KR" altLang="en-US" dirty="0">
                <a:solidFill>
                  <a:srgbClr val="7878EE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4514565-0BB3-4662-915F-C9BFFDB179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9572" y="3942280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2018182021 </a:t>
            </a:r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게임공학과 윤성주</a:t>
            </a: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A81B18E2-282D-4E07-9C88-D357142D94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671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15"/>
    </mc:Choice>
    <mc:Fallback>
      <p:transition spd="slow" advTm="7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AF1271-3E31-4AF7-8537-69C4A87B0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73" y="365125"/>
            <a:ext cx="5477540" cy="315912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게임 소개</a:t>
            </a:r>
          </a:p>
        </p:txBody>
      </p:sp>
      <p:pic>
        <p:nvPicPr>
          <p:cNvPr id="5" name="그림 4" descr="회로, 전자기기, 녹색이(가) 표시된 사진&#10;&#10;자동 생성된 설명">
            <a:extLst>
              <a:ext uri="{FF2B5EF4-FFF2-40B4-BE49-F238E27FC236}">
                <a16:creationId xmlns:a16="http://schemas.microsoft.com/office/drawing/2014/main" id="{F9EF8A93-E45B-453E-A095-CB9B1191F8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898" y="940905"/>
            <a:ext cx="6468718" cy="51749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28E6F1-A3E0-4329-A908-A41BA8F47CA1}"/>
              </a:ext>
            </a:extLst>
          </p:cNvPr>
          <p:cNvSpPr txBox="1"/>
          <p:nvPr/>
        </p:nvSpPr>
        <p:spPr>
          <a:xfrm>
            <a:off x="510362" y="2440268"/>
            <a:ext cx="3296093" cy="1977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식물을 설치하여</a:t>
            </a:r>
            <a:endParaRPr lang="en-US" altLang="ko-KR" sz="28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좀비의 공격을 막는</a:t>
            </a:r>
            <a:endParaRPr lang="en-US" altLang="ko-KR" sz="28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디펜스 게임</a:t>
            </a: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9FC48DB9-5EBD-4201-BF06-EA7FDF53ED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215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97"/>
    </mc:Choice>
    <mc:Fallback>
      <p:transition spd="slow" advTm="7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AF1271-3E31-4AF7-8537-69C4A87B0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73" y="365125"/>
            <a:ext cx="5477540" cy="315912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진행 상황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3BE5AC02-F9B4-46AC-BCE4-26E6136B30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4380510"/>
              </p:ext>
            </p:extLst>
          </p:nvPr>
        </p:nvGraphicFramePr>
        <p:xfrm>
          <a:off x="231308" y="752753"/>
          <a:ext cx="11743764" cy="58449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F87AA799-C6B8-4EBA-90A0-07CEE56FD9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2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12"/>
    </mc:Choice>
    <mc:Fallback>
      <p:transition spd="slow" advTm="17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AF1271-3E31-4AF7-8537-69C4A87B0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73" y="365125"/>
            <a:ext cx="5477540" cy="315912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진행 상황</a:t>
            </a:r>
          </a:p>
        </p:txBody>
      </p:sp>
      <p:pic>
        <p:nvPicPr>
          <p:cNvPr id="7" name="그림 6" descr="상자, 앉아있는, 오래된, 녹색이(가) 표시된 사진&#10;&#10;자동 생성된 설명">
            <a:extLst>
              <a:ext uri="{FF2B5EF4-FFF2-40B4-BE49-F238E27FC236}">
                <a16:creationId xmlns:a16="http://schemas.microsoft.com/office/drawing/2014/main" id="{030FD1A3-F518-4705-907F-D53E929C21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834" y="3612385"/>
            <a:ext cx="3288147" cy="258442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DACF1B0-4232-4E2B-BFDD-7BB79BCE93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73" y="1082761"/>
            <a:ext cx="3013495" cy="22601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C997D10-EF8E-4668-A2D9-EB07732CF8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157" y="1067591"/>
            <a:ext cx="3013495" cy="22601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398AADC-EAE5-4DDB-B847-5998C49EBC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365" y="1067591"/>
            <a:ext cx="3013495" cy="22601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4352145F-A292-481A-A510-B45640BA5C6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9968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03"/>
    </mc:Choice>
    <mc:Fallback>
      <p:transition spd="slow" advTm="11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AF1271-3E31-4AF7-8537-69C4A87B0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73" y="365125"/>
            <a:ext cx="5477540" cy="315912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Git</a:t>
            </a:r>
            <a:r>
              <a:rPr lang="ko-KR" altLang="en-US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</a:t>
            </a:r>
            <a:r>
              <a:rPr lang="en-US" altLang="ko-KR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Commits</a:t>
            </a:r>
            <a:endParaRPr lang="ko-KR" altLang="en-US" dirty="0">
              <a:solidFill>
                <a:srgbClr val="92D050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7FF9754A-4CF7-4E86-B274-F0468BDEE6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84" y="1204677"/>
            <a:ext cx="11244631" cy="2307722"/>
          </a:xfr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B0D063C-8EBA-4265-85A0-A655075A6D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922" y="4304982"/>
            <a:ext cx="6541393" cy="1109701"/>
          </a:xfrm>
          <a:prstGeom prst="rect">
            <a:avLst/>
          </a:prstGeom>
        </p:spPr>
      </p:pic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928EE3B2-8BE3-4D6A-A5F6-C111A108B81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81894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53"/>
    </mc:Choice>
    <mc:Fallback>
      <p:transition spd="slow" advTm="11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AF1271-3E31-4AF7-8537-69C4A87B0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73" y="365125"/>
            <a:ext cx="5477540" cy="315912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Git</a:t>
            </a:r>
            <a:r>
              <a:rPr lang="ko-KR" altLang="en-US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</a:t>
            </a:r>
            <a:r>
              <a:rPr lang="en-US" altLang="ko-KR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Commits</a:t>
            </a:r>
            <a:endParaRPr lang="ko-KR" altLang="en-US" dirty="0">
              <a:solidFill>
                <a:srgbClr val="92D050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637E185F-A8E9-4313-BB57-CEF03E37A3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9714969"/>
              </p:ext>
            </p:extLst>
          </p:nvPr>
        </p:nvGraphicFramePr>
        <p:xfrm>
          <a:off x="838200" y="1467037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7B7CB2CB-FCD4-4D79-BE24-E54D1630EC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972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70"/>
    </mc:Choice>
    <mc:Fallback>
      <p:transition spd="slow" advTm="8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AF1271-3E31-4AF7-8537-69C4A87B0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73" y="365125"/>
            <a:ext cx="9787922" cy="315912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Game Object </a:t>
            </a:r>
            <a:r>
              <a:rPr lang="en-US" altLang="ko-KR" sz="2700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–</a:t>
            </a:r>
            <a:r>
              <a:rPr lang="en-US" altLang="ko-KR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</a:t>
            </a:r>
            <a:r>
              <a:rPr lang="en-US" altLang="ko-KR" sz="2700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Class</a:t>
            </a:r>
            <a:r>
              <a:rPr lang="ko-KR" altLang="en-US" sz="2700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별</a:t>
            </a:r>
            <a:r>
              <a:rPr lang="en-US" altLang="ko-KR" sz="2700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</a:t>
            </a:r>
            <a:r>
              <a:rPr lang="ko-KR" altLang="en-US" sz="2700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구성 정보</a:t>
            </a: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F49C23D5-5365-46FF-A30A-3CB98CD85E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0624812"/>
              </p:ext>
            </p:extLst>
          </p:nvPr>
        </p:nvGraphicFramePr>
        <p:xfrm>
          <a:off x="512295" y="927850"/>
          <a:ext cx="11167410" cy="5565025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564155">
                  <a:extLst>
                    <a:ext uri="{9D8B030D-6E8A-4147-A177-3AD203B41FA5}">
                      <a16:colId xmlns:a16="http://schemas.microsoft.com/office/drawing/2014/main" val="3711430857"/>
                    </a:ext>
                  </a:extLst>
                </a:gridCol>
                <a:gridCol w="3201085">
                  <a:extLst>
                    <a:ext uri="{9D8B030D-6E8A-4147-A177-3AD203B41FA5}">
                      <a16:colId xmlns:a16="http://schemas.microsoft.com/office/drawing/2014/main" val="505998185"/>
                    </a:ext>
                  </a:extLst>
                </a:gridCol>
                <a:gridCol w="3201085">
                  <a:extLst>
                    <a:ext uri="{9D8B030D-6E8A-4147-A177-3AD203B41FA5}">
                      <a16:colId xmlns:a16="http://schemas.microsoft.com/office/drawing/2014/main" val="1737052899"/>
                    </a:ext>
                  </a:extLst>
                </a:gridCol>
                <a:gridCol w="3201085">
                  <a:extLst>
                    <a:ext uri="{9D8B030D-6E8A-4147-A177-3AD203B41FA5}">
                      <a16:colId xmlns:a16="http://schemas.microsoft.com/office/drawing/2014/main" val="1663316747"/>
                    </a:ext>
                  </a:extLst>
                </a:gridCol>
              </a:tblGrid>
              <a:tr h="5015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종류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그림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동작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핵심 코드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1826309"/>
                  </a:ext>
                </a:extLst>
              </a:tr>
              <a:tr h="10126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Plant</a:t>
                      </a:r>
                      <a:endParaRPr lang="ko-KR" altLang="en-US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5</a:t>
                      </a:r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종류 식물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일반 애니메이션 각각 </a:t>
                      </a:r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1</a:t>
                      </a:r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가지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일정 시간마다 이벤트 처리</a:t>
                      </a:r>
                      <a:endParaRPr lang="en-US" altLang="ko-KR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설치 전 마우스 따라 다님</a:t>
                      </a:r>
                      <a:endParaRPr lang="en-US" altLang="ko-KR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카드와 상호작용</a:t>
                      </a:r>
                      <a:endParaRPr lang="en-US" altLang="ko-KR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026187"/>
                  </a:ext>
                </a:extLst>
              </a:tr>
              <a:tr h="10126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Zombie</a:t>
                      </a:r>
                      <a:endParaRPr lang="ko-KR" altLang="en-US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5</a:t>
                      </a:r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종류 좀비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좀비마다 동작 있음</a:t>
                      </a:r>
                      <a:endParaRPr lang="en-US" altLang="ko-KR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Attack, Walk, Die, Head</a:t>
                      </a:r>
                      <a:endParaRPr lang="ko-KR" altLang="en-US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  <a:p>
                      <a:pPr algn="ctr" latinLnBrk="1"/>
                      <a:endParaRPr lang="ko-KR" altLang="en-US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식물과의 상호작용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731559"/>
                  </a:ext>
                </a:extLst>
              </a:tr>
              <a:tr h="10126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Sun</a:t>
                      </a:r>
                      <a:endParaRPr lang="ko-KR" altLang="en-US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햇살 이미지 하나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x</a:t>
                      </a:r>
                      <a:endParaRPr lang="ko-KR" altLang="en-US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마우스 처리에 의해</a:t>
                      </a:r>
                      <a:endParaRPr lang="en-US" altLang="ko-KR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스코어로 쌓임</a:t>
                      </a:r>
                      <a:endParaRPr lang="en-US" altLang="ko-KR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카드와 상호작용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6269265"/>
                  </a:ext>
                </a:extLst>
              </a:tr>
              <a:tr h="10126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Card</a:t>
                      </a:r>
                      <a:endParaRPr lang="ko-KR" altLang="en-US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식물 </a:t>
                      </a:r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5</a:t>
                      </a:r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종류에 해당하는 카드</a:t>
                      </a:r>
                      <a:endParaRPr lang="en-US" altLang="ko-KR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활성화 </a:t>
                      </a:r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on./off</a:t>
                      </a:r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 두 종류 있음</a:t>
                      </a:r>
                    </a:p>
                    <a:p>
                      <a:pPr algn="ctr" latinLnBrk="1"/>
                      <a:endParaRPr lang="ko-KR" altLang="en-US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Sun</a:t>
                      </a:r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과 상호작용</a:t>
                      </a:r>
                      <a:endParaRPr lang="en-US" altLang="ko-KR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800" dirty="0" err="1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Sun_score</a:t>
                      </a:r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에 의해 활성화</a:t>
                      </a:r>
                      <a:endParaRPr lang="en-US" altLang="ko-KR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식물 설치 기능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588673"/>
                  </a:ext>
                </a:extLst>
              </a:tr>
              <a:tr h="10126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bullet</a:t>
                      </a:r>
                      <a:endParaRPr lang="ko-KR" altLang="en-US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식물에 의해 발사되는 총알</a:t>
                      </a:r>
                      <a:endParaRPr lang="en-US" altLang="ko-KR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일반</a:t>
                      </a:r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, </a:t>
                      </a:r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아이스 두 종류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x</a:t>
                      </a:r>
                      <a:endParaRPr lang="ko-KR" altLang="en-US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식물에 의해 생성</a:t>
                      </a:r>
                      <a:endParaRPr lang="en-US" altLang="ko-KR" sz="1800" dirty="0">
                        <a:latin typeface="타이포_쌍문동 B" panose="02020803020101020101" pitchFamily="18" charset="-127"/>
                        <a:ea typeface="타이포_쌍문동 B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타이포_쌍문동 B" panose="02020803020101020101" pitchFamily="18" charset="-127"/>
                          <a:ea typeface="타이포_쌍문동 B" panose="02020803020101020101" pitchFamily="18" charset="-127"/>
                        </a:rPr>
                        <a:t>좀비와 충돌체크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6417132"/>
                  </a:ext>
                </a:extLst>
              </a:tr>
            </a:tbl>
          </a:graphicData>
        </a:graphic>
      </p:graphicFrame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35CBE990-7F32-44A3-B4F7-65EBA618E6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195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26"/>
    </mc:Choice>
    <mc:Fallback>
      <p:transition spd="slow" advTm="16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AF1271-3E31-4AF7-8537-69C4A87B0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73" y="365125"/>
            <a:ext cx="9787922" cy="315912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Game Object </a:t>
            </a:r>
            <a:r>
              <a:rPr lang="en-US" altLang="ko-KR" sz="2700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–</a:t>
            </a:r>
            <a:r>
              <a:rPr lang="en-US" altLang="ko-KR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</a:t>
            </a:r>
            <a:r>
              <a:rPr lang="ko-KR" altLang="en-US" sz="2700" dirty="0">
                <a:solidFill>
                  <a:srgbClr val="92D05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상호작용 정보</a:t>
            </a:r>
          </a:p>
        </p:txBody>
      </p:sp>
      <p:sp>
        <p:nvSpPr>
          <p:cNvPr id="4" name="순서도: 대체 처리 3">
            <a:extLst>
              <a:ext uri="{FF2B5EF4-FFF2-40B4-BE49-F238E27FC236}">
                <a16:creationId xmlns:a16="http://schemas.microsoft.com/office/drawing/2014/main" id="{9035A231-36AB-4080-9D18-9A6ACA9AC115}"/>
              </a:ext>
            </a:extLst>
          </p:cNvPr>
          <p:cNvSpPr/>
          <p:nvPr/>
        </p:nvSpPr>
        <p:spPr>
          <a:xfrm>
            <a:off x="847165" y="1586753"/>
            <a:ext cx="2864223" cy="1479176"/>
          </a:xfrm>
          <a:prstGeom prst="flowChartAlternateProcess">
            <a:avLst/>
          </a:prstGeom>
          <a:solidFill>
            <a:srgbClr val="00B05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bg2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Plant</a:t>
            </a:r>
            <a:endParaRPr lang="ko-KR" altLang="en-US" sz="4800" dirty="0">
              <a:solidFill>
                <a:schemeClr val="bg2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7" name="순서도: 대체 처리 6">
            <a:extLst>
              <a:ext uri="{FF2B5EF4-FFF2-40B4-BE49-F238E27FC236}">
                <a16:creationId xmlns:a16="http://schemas.microsoft.com/office/drawing/2014/main" id="{09774A3A-6752-46F7-B4EA-0CF6B6633CC0}"/>
              </a:ext>
            </a:extLst>
          </p:cNvPr>
          <p:cNvSpPr/>
          <p:nvPr/>
        </p:nvSpPr>
        <p:spPr>
          <a:xfrm>
            <a:off x="4663888" y="1586753"/>
            <a:ext cx="2864223" cy="1479176"/>
          </a:xfrm>
          <a:prstGeom prst="flowChartAlternateProcess">
            <a:avLst/>
          </a:prstGeom>
          <a:solidFill>
            <a:srgbClr val="00B05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bg2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Zombie</a:t>
            </a:r>
            <a:endParaRPr lang="ko-KR" altLang="en-US" sz="4800" dirty="0">
              <a:solidFill>
                <a:schemeClr val="bg2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8" name="순서도: 대체 처리 7">
            <a:extLst>
              <a:ext uri="{FF2B5EF4-FFF2-40B4-BE49-F238E27FC236}">
                <a16:creationId xmlns:a16="http://schemas.microsoft.com/office/drawing/2014/main" id="{903221B6-7FCA-4B2C-8137-B8537215991A}"/>
              </a:ext>
            </a:extLst>
          </p:cNvPr>
          <p:cNvSpPr/>
          <p:nvPr/>
        </p:nvSpPr>
        <p:spPr>
          <a:xfrm>
            <a:off x="8480612" y="1586753"/>
            <a:ext cx="2864223" cy="1479176"/>
          </a:xfrm>
          <a:prstGeom prst="flowChartAlternateProcess">
            <a:avLst/>
          </a:prstGeom>
          <a:solidFill>
            <a:srgbClr val="00B05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bg2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Sun</a:t>
            </a:r>
            <a:endParaRPr lang="ko-KR" altLang="en-US" sz="4800" dirty="0">
              <a:solidFill>
                <a:schemeClr val="bg2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9" name="순서도: 대체 처리 8">
            <a:extLst>
              <a:ext uri="{FF2B5EF4-FFF2-40B4-BE49-F238E27FC236}">
                <a16:creationId xmlns:a16="http://schemas.microsoft.com/office/drawing/2014/main" id="{685EB062-F729-4C80-9A56-04840A6C14C1}"/>
              </a:ext>
            </a:extLst>
          </p:cNvPr>
          <p:cNvSpPr/>
          <p:nvPr/>
        </p:nvSpPr>
        <p:spPr>
          <a:xfrm>
            <a:off x="2279276" y="4491318"/>
            <a:ext cx="2864223" cy="1479176"/>
          </a:xfrm>
          <a:prstGeom prst="flowChartAlternateProcess">
            <a:avLst/>
          </a:prstGeom>
          <a:solidFill>
            <a:srgbClr val="00B05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bg2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Card</a:t>
            </a:r>
            <a:endParaRPr lang="ko-KR" altLang="en-US" sz="4800" dirty="0">
              <a:solidFill>
                <a:schemeClr val="bg2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0" name="순서도: 대체 처리 9">
            <a:extLst>
              <a:ext uri="{FF2B5EF4-FFF2-40B4-BE49-F238E27FC236}">
                <a16:creationId xmlns:a16="http://schemas.microsoft.com/office/drawing/2014/main" id="{22FF3619-49A9-4136-A858-11418184A00D}"/>
              </a:ext>
            </a:extLst>
          </p:cNvPr>
          <p:cNvSpPr/>
          <p:nvPr/>
        </p:nvSpPr>
        <p:spPr>
          <a:xfrm>
            <a:off x="7048500" y="4491318"/>
            <a:ext cx="2864223" cy="1479176"/>
          </a:xfrm>
          <a:prstGeom prst="flowChartAlternateProcess">
            <a:avLst/>
          </a:prstGeom>
          <a:solidFill>
            <a:srgbClr val="00B05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bg2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Bullet</a:t>
            </a:r>
            <a:endParaRPr lang="ko-KR" altLang="en-US" sz="4800" dirty="0">
              <a:solidFill>
                <a:schemeClr val="bg2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cxnSp>
        <p:nvCxnSpPr>
          <p:cNvPr id="12" name="연결선: 구부러짐 11">
            <a:extLst>
              <a:ext uri="{FF2B5EF4-FFF2-40B4-BE49-F238E27FC236}">
                <a16:creationId xmlns:a16="http://schemas.microsoft.com/office/drawing/2014/main" id="{67D0FE27-E253-4D3E-A695-8E8D295B5463}"/>
              </a:ext>
            </a:extLst>
          </p:cNvPr>
          <p:cNvCxnSpPr>
            <a:cxnSpLocks/>
          </p:cNvCxnSpPr>
          <p:nvPr/>
        </p:nvCxnSpPr>
        <p:spPr>
          <a:xfrm rot="10800000" flipV="1">
            <a:off x="4862864" y="2956392"/>
            <a:ext cx="3850831" cy="1534926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6" name="연결선: 구부러짐 15">
            <a:extLst>
              <a:ext uri="{FF2B5EF4-FFF2-40B4-BE49-F238E27FC236}">
                <a16:creationId xmlns:a16="http://schemas.microsoft.com/office/drawing/2014/main" id="{BEE4FCCF-DC22-4AB2-A202-B9007B99F92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987678" y="2967355"/>
            <a:ext cx="1734672" cy="1712747"/>
          </a:xfrm>
          <a:prstGeom prst="curvedConnector3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40D93B2-9715-4907-99E8-47B5C0D81913}"/>
              </a:ext>
            </a:extLst>
          </p:cNvPr>
          <p:cNvSpPr txBox="1"/>
          <p:nvPr/>
        </p:nvSpPr>
        <p:spPr>
          <a:xfrm>
            <a:off x="387513" y="2742763"/>
            <a:ext cx="190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마우스 클릭에 의한 식물 설치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7A1D2C-1F87-47DF-8DA2-B85AFF9A7CD4}"/>
              </a:ext>
            </a:extLst>
          </p:cNvPr>
          <p:cNvSpPr txBox="1"/>
          <p:nvPr/>
        </p:nvSpPr>
        <p:spPr>
          <a:xfrm>
            <a:off x="4663888" y="4491318"/>
            <a:ext cx="2327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Sun_score</a:t>
            </a:r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에 의한 카드 활성화</a:t>
            </a:r>
          </a:p>
        </p:txBody>
      </p:sp>
      <p:cxnSp>
        <p:nvCxnSpPr>
          <p:cNvPr id="26" name="연결선: 구부러짐 25">
            <a:extLst>
              <a:ext uri="{FF2B5EF4-FFF2-40B4-BE49-F238E27FC236}">
                <a16:creationId xmlns:a16="http://schemas.microsoft.com/office/drawing/2014/main" id="{F291DF24-589C-4501-A2A4-B5D87766982F}"/>
              </a:ext>
            </a:extLst>
          </p:cNvPr>
          <p:cNvCxnSpPr>
            <a:cxnSpLocks/>
          </p:cNvCxnSpPr>
          <p:nvPr/>
        </p:nvCxnSpPr>
        <p:spPr>
          <a:xfrm>
            <a:off x="2855014" y="1783261"/>
            <a:ext cx="2288485" cy="12700"/>
          </a:xfrm>
          <a:prstGeom prst="curvedConnector3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B4D7BB7-D9DE-498A-B9E2-57519BCD55AA}"/>
              </a:ext>
            </a:extLst>
          </p:cNvPr>
          <p:cNvSpPr txBox="1"/>
          <p:nvPr/>
        </p:nvSpPr>
        <p:spPr>
          <a:xfrm>
            <a:off x="3238498" y="873468"/>
            <a:ext cx="190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충돌체크 후 식물 </a:t>
            </a:r>
            <a:r>
              <a:rPr lang="en-US" altLang="ko-KR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hp </a:t>
            </a:r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감소</a:t>
            </a:r>
          </a:p>
        </p:txBody>
      </p:sp>
      <p:cxnSp>
        <p:nvCxnSpPr>
          <p:cNvPr id="31" name="연결선: 구부러짐 30">
            <a:extLst>
              <a:ext uri="{FF2B5EF4-FFF2-40B4-BE49-F238E27FC236}">
                <a16:creationId xmlns:a16="http://schemas.microsoft.com/office/drawing/2014/main" id="{AA074010-6497-42D1-A759-822572A1DC79}"/>
              </a:ext>
            </a:extLst>
          </p:cNvPr>
          <p:cNvCxnSpPr>
            <a:cxnSpLocks/>
          </p:cNvCxnSpPr>
          <p:nvPr/>
        </p:nvCxnSpPr>
        <p:spPr>
          <a:xfrm rot="16200000" flipH="1">
            <a:off x="6653277" y="2712850"/>
            <a:ext cx="2236635" cy="1966631"/>
          </a:xfrm>
          <a:prstGeom prst="curvedConnector3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BDE06FA-E28D-42C2-BCFF-93E7C51D01FE}"/>
              </a:ext>
            </a:extLst>
          </p:cNvPr>
          <p:cNvSpPr txBox="1"/>
          <p:nvPr/>
        </p:nvSpPr>
        <p:spPr>
          <a:xfrm>
            <a:off x="8638473" y="3595359"/>
            <a:ext cx="1905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충돌체크 후</a:t>
            </a:r>
            <a:endParaRPr lang="en-US" altLang="ko-KR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  <a:p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좀비 </a:t>
            </a:r>
            <a:r>
              <a:rPr lang="en-US" altLang="ko-KR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hp </a:t>
            </a:r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감소 후</a:t>
            </a:r>
            <a:endParaRPr lang="en-US" altLang="ko-KR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  <a:p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총알 삭제</a:t>
            </a:r>
          </a:p>
        </p:txBody>
      </p:sp>
      <p:cxnSp>
        <p:nvCxnSpPr>
          <p:cNvPr id="37" name="연결선: 구부러짐 36">
            <a:extLst>
              <a:ext uri="{FF2B5EF4-FFF2-40B4-BE49-F238E27FC236}">
                <a16:creationId xmlns:a16="http://schemas.microsoft.com/office/drawing/2014/main" id="{E9613A7B-A8B0-41AE-BA62-D5EB3E3C4A45}"/>
              </a:ext>
            </a:extLst>
          </p:cNvPr>
          <p:cNvCxnSpPr/>
          <p:nvPr/>
        </p:nvCxnSpPr>
        <p:spPr>
          <a:xfrm>
            <a:off x="3659967" y="2862560"/>
            <a:ext cx="3912844" cy="1734673"/>
          </a:xfrm>
          <a:prstGeom prst="curvedConnector3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40607EB-44F8-473F-BA2B-CC66ED4BB36D}"/>
              </a:ext>
            </a:extLst>
          </p:cNvPr>
          <p:cNvSpPr txBox="1"/>
          <p:nvPr/>
        </p:nvSpPr>
        <p:spPr>
          <a:xfrm>
            <a:off x="2789894" y="2904346"/>
            <a:ext cx="190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일정 시간마다</a:t>
            </a:r>
            <a:endParaRPr lang="en-US" altLang="ko-KR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  <a:p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총알 생성</a:t>
            </a:r>
          </a:p>
        </p:txBody>
      </p:sp>
      <p:pic>
        <p:nvPicPr>
          <p:cNvPr id="45" name="오디오 44">
            <a:hlinkClick r:id="" action="ppaction://media"/>
            <a:extLst>
              <a:ext uri="{FF2B5EF4-FFF2-40B4-BE49-F238E27FC236}">
                <a16:creationId xmlns:a16="http://schemas.microsoft.com/office/drawing/2014/main" id="{CFDA93E3-6D81-4526-80FD-BF10350951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621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35"/>
    </mc:Choice>
    <mc:Fallback>
      <p:transition spd="slow" advTm="24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.4|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"/>
</p:tagLst>
</file>

<file path=ppt/theme/theme1.xml><?xml version="1.0" encoding="utf-8"?>
<a:theme xmlns:a="http://schemas.openxmlformats.org/drawingml/2006/main" name="Office Theme">
  <a:themeElements>
    <a:clrScheme name="회색조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</TotalTime>
  <Words>166</Words>
  <Application>Microsoft Office PowerPoint</Application>
  <PresentationFormat>와이드스크린</PresentationFormat>
  <Paragraphs>58</Paragraphs>
  <Slides>8</Slides>
  <Notes>0</Notes>
  <HiddenSlides>0</HiddenSlides>
  <MMClips>8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타이포_쌍문동 B</vt:lpstr>
      <vt:lpstr>Arial</vt:lpstr>
      <vt:lpstr>Calibri</vt:lpstr>
      <vt:lpstr>Calibri Light</vt:lpstr>
      <vt:lpstr>Office Theme</vt:lpstr>
      <vt:lpstr>2D 게임프로그래밍 2차 발표</vt:lpstr>
      <vt:lpstr>게임 소개</vt:lpstr>
      <vt:lpstr>진행 상황</vt:lpstr>
      <vt:lpstr>진행 상황</vt:lpstr>
      <vt:lpstr>Git Commits</vt:lpstr>
      <vt:lpstr>Git Commits</vt:lpstr>
      <vt:lpstr>Game Object – Class별 구성 정보</vt:lpstr>
      <vt:lpstr>Game Object – 상호작용 정보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게임프로그래밍 2차 발표</dc:title>
  <dc:creator>윤성주(2018182021)</dc:creator>
  <cp:lastModifiedBy>윤성주(2018182021)</cp:lastModifiedBy>
  <cp:revision>3</cp:revision>
  <dcterms:created xsi:type="dcterms:W3CDTF">2020-11-23T09:33:26Z</dcterms:created>
  <dcterms:modified xsi:type="dcterms:W3CDTF">2020-11-23T11:50:37Z</dcterms:modified>
</cp:coreProperties>
</file>

<file path=docProps/thumbnail.jpeg>
</file>